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8" r:id="rId4"/>
    <p:sldId id="278" r:id="rId5"/>
    <p:sldId id="260" r:id="rId6"/>
    <p:sldId id="261" r:id="rId7"/>
    <p:sldId id="262" r:id="rId8"/>
    <p:sldId id="263" r:id="rId9"/>
    <p:sldId id="264" r:id="rId10"/>
    <p:sldId id="277" r:id="rId11"/>
    <p:sldId id="269" r:id="rId12"/>
    <p:sldId id="270" r:id="rId13"/>
    <p:sldId id="271" r:id="rId14"/>
    <p:sldId id="272" r:id="rId15"/>
    <p:sldId id="275" r:id="rId16"/>
    <p:sldId id="276" r:id="rId17"/>
  </p:sldIdLst>
  <p:sldSz cx="10826750" cy="8120063" type="B4ISO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558">
          <p15:clr>
            <a:srgbClr val="A4A3A4"/>
          </p15:clr>
        </p15:guide>
        <p15:guide id="2" pos="34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02" y="-672"/>
      </p:cViewPr>
      <p:guideLst>
        <p:guide orient="horz" pos="2558"/>
        <p:guide pos="34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839589192968348E-2"/>
          <c:y val="2.8382201339971547E-2"/>
          <c:w val="0.90103229494479031"/>
          <c:h val="0.7750865634801906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10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544384"/>
        <c:axId val="22545920"/>
        <c:axId val="0"/>
      </c:bar3DChart>
      <c:catAx>
        <c:axId val="22544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2545920"/>
        <c:crosses val="autoZero"/>
        <c:auto val="1"/>
        <c:lblAlgn val="ctr"/>
        <c:lblOffset val="100"/>
        <c:noMultiLvlLbl val="0"/>
      </c:catAx>
      <c:valAx>
        <c:axId val="22545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544384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rgbClr val="002060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12</c:v>
                </c:pt>
                <c:pt idx="2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769664"/>
        <c:axId val="22771200"/>
        <c:axId val="0"/>
      </c:bar3DChart>
      <c:catAx>
        <c:axId val="22769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c:spPr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2771200"/>
        <c:crosses val="autoZero"/>
        <c:auto val="1"/>
        <c:lblAlgn val="ctr"/>
        <c:lblOffset val="100"/>
        <c:noMultiLvlLbl val="0"/>
      </c:catAx>
      <c:valAx>
        <c:axId val="227712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769664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4">
        <a:lumMod val="40000"/>
        <a:lumOff val="60000"/>
      </a:schemeClr>
    </a:solidFill>
    <a:ln>
      <a:solidFill>
        <a:srgbClr val="002060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8416265675123943E-2"/>
          <c:y val="4.4057617797775277E-2"/>
          <c:w val="0.94423811606882468"/>
          <c:h val="0.8279399450068741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эклер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безе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трюфель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1">
                  <c:v>20</c:v>
                </c:pt>
                <c:pt idx="2">
                  <c:v>20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зефир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1">
                  <c:v>20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бисквит. пироженое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2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001728"/>
        <c:axId val="23024000"/>
        <c:axId val="29474304"/>
      </c:bar3DChart>
      <c:catAx>
        <c:axId val="23001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3024000"/>
        <c:crosses val="autoZero"/>
        <c:auto val="1"/>
        <c:lblAlgn val="ctr"/>
        <c:lblOffset val="100"/>
        <c:noMultiLvlLbl val="0"/>
      </c:catAx>
      <c:valAx>
        <c:axId val="23024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001728"/>
        <c:crosses val="autoZero"/>
        <c:crossBetween val="between"/>
      </c:valAx>
      <c:serAx>
        <c:axId val="29474304"/>
        <c:scaling>
          <c:orientation val="minMax"/>
        </c:scaling>
        <c:delete val="1"/>
        <c:axPos val="b"/>
        <c:majorTickMark val="out"/>
        <c:minorTickMark val="none"/>
        <c:tickLblPos val="nextTo"/>
        <c:crossAx val="23024000"/>
        <c:crosses val="autoZero"/>
      </c:serAx>
      <c:spPr>
        <a:ln>
          <a:noFill/>
        </a:ln>
      </c:spPr>
    </c:plotArea>
    <c:legend>
      <c:legendPos val="r"/>
      <c:layout>
        <c:manualLayout>
          <c:xMode val="edge"/>
          <c:yMode val="edge"/>
          <c:x val="0.77640835584701473"/>
          <c:y val="0.50020317360994193"/>
          <c:w val="0.21967786162421934"/>
          <c:h val="0.44535512219271067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rgbClr val="002060"/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ученики 2 класса</c:v>
                </c:pt>
                <c:pt idx="1">
                  <c:v>ученики 7 класса</c:v>
                </c:pt>
                <c:pt idx="2">
                  <c:v>родители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9232512"/>
        <c:axId val="29250688"/>
        <c:axId val="0"/>
      </c:bar3DChart>
      <c:catAx>
        <c:axId val="29232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002060"/>
            </a:solidFill>
          </a:ln>
        </c:spPr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9250688"/>
        <c:crosses val="autoZero"/>
        <c:auto val="1"/>
        <c:lblAlgn val="ctr"/>
        <c:lblOffset val="100"/>
        <c:noMultiLvlLbl val="0"/>
      </c:catAx>
      <c:valAx>
        <c:axId val="29250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9232512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4">
        <a:lumMod val="40000"/>
        <a:lumOff val="60000"/>
      </a:schemeClr>
    </a:solidFill>
    <a:ln>
      <a:solidFill>
        <a:srgbClr val="002060"/>
      </a:solidFill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3344" y="1328909"/>
            <a:ext cx="8120063" cy="282698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3344" y="4264913"/>
            <a:ext cx="8120063" cy="196046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3CC-7429-4882-9481-3ECC05C4B1E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70C7-F773-43F0-BD24-7715FF3C8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08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3CC-7429-4882-9481-3ECC05C4B1E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70C7-F773-43F0-BD24-7715FF3C8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59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47892" y="432318"/>
            <a:ext cx="2334518" cy="68813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4338" y="432318"/>
            <a:ext cx="6868220" cy="68813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3CC-7429-4882-9481-3ECC05C4B1E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70C7-F773-43F0-BD24-7715FF3C8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13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3CC-7429-4882-9481-3ECC05C4B1E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70C7-F773-43F0-BD24-7715FF3C8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32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702" y="2024378"/>
            <a:ext cx="9338072" cy="337772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8702" y="5434054"/>
            <a:ext cx="9338072" cy="177626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3CC-7429-4882-9481-3ECC05C4B1E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70C7-F773-43F0-BD24-7715FF3C8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99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4340" y="2161591"/>
            <a:ext cx="4601369" cy="515210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81043" y="2161591"/>
            <a:ext cx="4601369" cy="515210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3CC-7429-4882-9481-3ECC05C4B1E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70C7-F773-43F0-BD24-7715FF3C8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68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750" y="432319"/>
            <a:ext cx="9338072" cy="156950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5751" y="1990544"/>
            <a:ext cx="4580222" cy="9755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45751" y="2966080"/>
            <a:ext cx="4580222" cy="43626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81044" y="1990544"/>
            <a:ext cx="4602779" cy="9755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81044" y="2966080"/>
            <a:ext cx="4602779" cy="43626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3CC-7429-4882-9481-3ECC05C4B1E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70C7-F773-43F0-BD24-7715FF3C8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04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3CC-7429-4882-9481-3ECC05C4B1E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70C7-F773-43F0-BD24-7715FF3C8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47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3CC-7429-4882-9481-3ECC05C4B1E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70C7-F773-43F0-BD24-7715FF3C8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751" y="541338"/>
            <a:ext cx="3491907" cy="189468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2779" y="1169139"/>
            <a:ext cx="5481043" cy="57705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5751" y="2436019"/>
            <a:ext cx="3491907" cy="451302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3CC-7429-4882-9481-3ECC05C4B1E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70C7-F773-43F0-BD24-7715FF3C8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751" y="541338"/>
            <a:ext cx="3491907" cy="189468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02779" y="1169139"/>
            <a:ext cx="5481043" cy="577050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5751" y="2436019"/>
            <a:ext cx="3491907" cy="451302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3CC-7429-4882-9481-3ECC05C4B1E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70C7-F773-43F0-BD24-7715FF3C8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81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4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4341" y="432319"/>
            <a:ext cx="9338072" cy="1569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4341" y="2161591"/>
            <a:ext cx="9338072" cy="5152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44340" y="7526097"/>
            <a:ext cx="2436019" cy="4323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F93CC-7429-4882-9481-3ECC05C4B1E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86363" y="7526097"/>
            <a:ext cx="3654028" cy="4323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46393" y="7526097"/>
            <a:ext cx="2436019" cy="4323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070C7-F773-43F0-BD24-7715FF3C8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081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81245" y="1247467"/>
            <a:ext cx="530228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Сладкое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5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очарование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5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Франции</a:t>
            </a:r>
            <a:endParaRPr lang="ru-RU" sz="54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4390" y="6578449"/>
            <a:ext cx="49723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Работу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ученица 7А класса МБОУ СОШ №8</a:t>
            </a:r>
          </a:p>
          <a:p>
            <a:pPr>
              <a:defRPr/>
            </a:pP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Бутрякова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Полина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MONTREAL BRIDES GLAMOUR BRIDE SH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00" y="1210819"/>
            <a:ext cx="5209317" cy="5565865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51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Bcy;&amp;icy;&amp;zcy;&amp;iecy;, &amp;ucy;&amp;kcy;&amp;rcy;&amp;acy;&amp;icy;&amp;ncy;&amp;scy;&amp;kcy;&amp;acy;&amp;yacy; &amp;kcy;&amp;ucy;&amp;khcy;&amp;ncy;&amp;yacy;, &amp;rcy;&amp;iecy;&amp;tscy;&amp;iecy;&amp;pcy;&amp;tcy;&amp;ycy; &amp;pcy;&amp;rcy;&amp;icy;&amp;gcy;&amp;ocy;&amp;tcy;&amp;ocy;&amp;vcy;&amp;lcy;&amp;iecy;&amp;ncy;&amp;icy;&amp;yacy; &amp;bcy;&amp;lcy;&amp;yucy;&amp;dcy;, &amp;zcy;&amp;dcy;&amp;ocy;&amp;rcy;&amp;ocy;&amp;vcy;&amp;ocy;&amp;iecy; &amp;pcy;&amp;icy;&amp;tcy;&amp;acy;&amp;n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0826750" cy="812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&amp;Mcy;&amp;ucy;&amp;zcy;&amp;iecy;&amp;jcy; &amp;Kcy;&amp;ocy;&amp;fcy;&amp;iecy; &amp;vcy; &amp;Scy;&amp;acy;&amp;ncy;&amp;kcy;&amp;tcy;-&amp;Pcy;&amp;iecy;&amp;tcy;&amp;iecy;&amp;rcy;&amp;bcy;&amp;ucy;&amp;rcy;&amp;gcy;&amp;iecy; - &amp;Mcy;&amp;iecy;&amp;ncy;&amp;yucy; &amp;Kcy;&amp;ocy;&amp;fcy;&amp;iecy;&amp;jcy;&amp;ncy;&amp;ocy;&amp;jcy; &amp;Tcy;&amp;iecy;&amp;rcy;&amp;rcy;&amp;acy;&amp;scy;&amp;y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139" y="-1"/>
            <a:ext cx="7383612" cy="812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upcakes &amp;scy; &amp;bcy;&amp;iecy;&amp;lcy;&amp;ocy;&amp;jcy; &amp;gcy;&amp;lcy;&amp;acy;&amp;zcy;&amp;ucy;&amp;rcy;&amp;softcy;&amp;yucy; - travel vide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" t="-1" r="3966" b="911"/>
          <a:stretch/>
        </p:blipFill>
        <p:spPr bwMode="auto">
          <a:xfrm>
            <a:off x="1" y="-1"/>
            <a:ext cx="10826750" cy="811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&amp;Tcy;&amp;acy;&amp;jcy;&amp;scy;&amp;kcy;&amp;icy;&amp;iecy; &amp;dcy;&amp;iecy;&amp;scy;&amp;iecy;&amp;rcy;&amp;tcy;&amp;ycy; &amp;scy; &amp;fcy;&amp;ocy;&amp;tcy;&amp;o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0888620" cy="811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&amp;Bcy;&amp;ocy;&amp;dcy;&amp;rcy;&amp;acy;&amp;yacy; &amp;Kcy;&amp;ocy;&amp;rcy;&amp;ocy;&amp;vcy;&amp;acy; - &amp;Pcy;&amp;rcy;&amp;ocy;&amp;dcy;&amp;ucy;&amp;kcy;&amp;tscy;&amp;icy;&amp;yacy; - &quot;&amp;Pcy;&amp;lcy;&amp;ocy;&amp;mcy;&amp;bcy;&amp;icy;&amp;rcy;&quot;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2" t="2117" r="22183" b="4473"/>
          <a:stretch/>
        </p:blipFill>
        <p:spPr bwMode="auto">
          <a:xfrm>
            <a:off x="0" y="2"/>
            <a:ext cx="6260718" cy="811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&amp;Ecy;&amp;tcy;&amp;ocy; &amp;icy;&amp;ncy;&amp;tcy;&amp;iecy;&amp;rcy;&amp;iecy;&amp;scy;&amp;ncy;&amp;ocy;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8" t="658" r="14756" b="5746"/>
          <a:stretch/>
        </p:blipFill>
        <p:spPr bwMode="auto">
          <a:xfrm>
            <a:off x="6260719" y="2"/>
            <a:ext cx="4627902" cy="811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&quot;&amp;Gcy;&amp;rcy;&amp;icy;&amp;lcy;&amp;softcy;&amp;yacy;&amp;zhcy;&quot;, &amp;ocy;&amp;pcy;&amp;icy;&amp;scy;&amp;acy;&amp;ncy;&amp;icy;&amp;iecy;, &amp;fcy;&amp;ocy;&amp;tcy;&amp;ocy;&amp;gcy;&amp;rcy;&amp;acy;&amp;fcy;&amp;icy;&amp;yacy; &amp;icy; &amp;lcy;&amp;ucy;&amp;chcy;&amp;shcy;&amp;icy;&amp;iecy; &amp;rcy;&amp;iecy;&amp;tscy;&amp;iecy;&amp;pcy;&amp;tcy;&amp;ycy; &amp;ncy;&amp;acy; &amp;scy;&amp;acy;&amp;jcy;&amp;tcy;&amp;iecy; &quot;&amp;Acy;&amp;fcy;&amp;icy;&amp;shcy;&amp;acy;-&amp;IEcy;&amp;dcy;&amp;acy;&quot;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0" t="9545" r="8458" b="20991"/>
          <a:stretch/>
        </p:blipFill>
        <p:spPr bwMode="auto">
          <a:xfrm>
            <a:off x="0" y="-1"/>
            <a:ext cx="7861110" cy="816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&amp;Kcy;&amp;Ucy;&amp;Lcy;&amp;Icy;&amp;Ncy;&amp;Acy;&amp;Rcy;&amp;Icy;&amp;YAcy; &amp;Zcy;&amp;acy;&amp;pcy;&amp;icy;&amp;scy;&amp;icy; &amp;vcy; &amp;rcy;&amp;ucy;&amp;bcy;&amp;rcy;&amp;icy;&amp;kcy;&amp;iecy; &amp;Kcy;&amp;Ucy;&amp;Lcy;&amp;Icy;&amp;Ncy;&amp;Acy;&amp;Rcy;&amp;Icy;&amp;YAcy; ritina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0888620" cy="82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&amp;Pcy;&amp;rcy;&amp;acy;&amp;lcy;&amp;icy;&amp;ncy;&amp;iecy; &amp;Bcy;&amp;ucy;&amp;tcy;&amp;icy;&amp;kcy; &amp;ecy;&amp;lcy;&amp;icy;&amp;tcy;&amp;ncy;&amp;ocy;&amp;gcy;&amp;ocy; &amp;shcy;&amp;ocy;&amp;kcy;&amp;ocy;&amp;lcy;&amp;acy;&amp;dcy;&amp;acy; &quot;&amp;SHcy;&amp;ocy;&amp;kcy;&amp;ocy;&amp;lcy;&amp;acy;&amp;dcy;&amp;ncy;&amp;ycy;&amp;jcy; &amp;vcy;&amp;ocy;&amp;scy;&amp;tcy;&amp;ocy;&amp;rcy;&amp;gcy;&quot;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3" y="2"/>
            <a:ext cx="10894653" cy="823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69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einwanddruck Bilder: 'croissant' Seite 1 - Wandbilder, Leinwanddruck, Keilrahmenbilder, Kunstdruck, Leinwand, Keilrah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66" y="779469"/>
            <a:ext cx="4950762" cy="660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&amp;Tcy;&amp;ucy;&amp;rcy;&amp;tscy;&amp;icy;&amp;yacy; &amp;pcy;&amp;rcy;&amp;iecy;&amp;dcy;&amp;lcy;&amp;acy;&amp;gcy;&amp;acy;&amp;iecy;&amp;tcy; &amp;Rcy;&amp;ocy;&amp;scy;&amp;scy;&amp;icy;&amp;icy; &amp;pcy;&amp;iecy;&amp;rcy;&amp;iecy;&amp;jcy;&amp;tcy;&amp;icy; &amp;ncy;&amp;acy; &amp;ncy;&amp;acy;&amp;tscy;&amp;icy;&amp;ocy;&amp;ncy;&amp;acy;&amp;lcy;&amp;softcy;&amp;ncy;&amp;ycy;&amp;iecy; &amp;vcy;&amp;acy;&amp;lcy;&amp;yucy;&amp;tcy;&amp;ycy; &amp;vcy; &amp;rcy;&amp;acy;&amp;scy;&amp;chcy;&amp;iecy;&amp;tcy;&amp;acy;&amp;khcy; &amp;Scy;&amp;mcy;&amp;ocy;&amp;tcy;&amp;rcy;&amp;iecy;&amp;tcy;&amp;softcy; &amp;ncy;&amp;ocy;&amp;vcy;&amp;ocy;&amp;scy;&amp;tcy;&amp;i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039" y="3546015"/>
            <a:ext cx="5075040" cy="383447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68287" y="1067428"/>
            <a:ext cx="4905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0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КРУАССАН</a:t>
            </a:r>
            <a:endParaRPr lang="ru-RU" sz="60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98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sedeserti.ru/wp-content/uploads/2013/10/makaron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26750" cy="812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13476" y="188027"/>
            <a:ext cx="51997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0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МАКАРОН</a:t>
            </a:r>
            <a:endParaRPr lang="ru-RU" sz="60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3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082675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АНАЛИЗ УПОТРЕБЛЕНИЯ </a:t>
            </a:r>
          </a:p>
          <a:p>
            <a:pPr algn="ctr">
              <a:defRPr/>
            </a:pPr>
            <a:r>
              <a:rPr lang="ru-RU" sz="4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ФРАНЦУЗСКИХ ДЕСЕРТОВ </a:t>
            </a:r>
          </a:p>
          <a:p>
            <a:pPr algn="ctr">
              <a:defRPr/>
            </a:pPr>
            <a:r>
              <a:rPr lang="ru-RU" sz="4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РЕЧИ ЛЮДЕЙ</a:t>
            </a:r>
            <a:endParaRPr lang="ru-RU" sz="44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" y="2713186"/>
            <a:ext cx="4958716" cy="14875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Вопрос №1: </a:t>
            </a:r>
            <a:endParaRPr lang="ru-RU" sz="2800" b="1" i="1" dirty="0" smtClean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что </a:t>
            </a:r>
            <a:r>
              <a:rPr lang="ru-RU" sz="2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означает слово «Десерт»?</a:t>
            </a:r>
            <a:endParaRPr lang="ru-RU" sz="2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125022961"/>
              </p:ext>
            </p:extLst>
          </p:nvPr>
        </p:nvGraphicFramePr>
        <p:xfrm>
          <a:off x="482307" y="4376449"/>
          <a:ext cx="4206743" cy="3233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245636" y="2731591"/>
            <a:ext cx="5413375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Вопрос №2:</a:t>
            </a:r>
            <a:r>
              <a:rPr lang="ru-RU" sz="28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из перечня десертов выберете те, которые имеют французское происхождение.</a:t>
            </a:r>
            <a:endParaRPr lang="ru-RU" sz="2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607784996"/>
              </p:ext>
            </p:extLst>
          </p:nvPr>
        </p:nvGraphicFramePr>
        <p:xfrm>
          <a:off x="5651641" y="4374009"/>
          <a:ext cx="4641932" cy="3247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2339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1284" y="842812"/>
            <a:ext cx="4865557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Вопрос №3:</a:t>
            </a:r>
            <a:r>
              <a:rPr lang="ru-RU" sz="28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какому </a:t>
            </a:r>
            <a:r>
              <a:rPr lang="ru-RU" sz="2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десерту вы отдадите предпочтение?</a:t>
            </a:r>
            <a:endParaRPr lang="ru-RU" sz="28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885984967"/>
              </p:ext>
            </p:extLst>
          </p:nvPr>
        </p:nvGraphicFramePr>
        <p:xfrm>
          <a:off x="0" y="2729562"/>
          <a:ext cx="5716524" cy="4193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943886" y="842812"/>
            <a:ext cx="4697742" cy="224676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Вопрос №4: какое блюдо во Франции относится к десертам и насчитывает более 700 видов, а в России его относят к закускам? </a:t>
            </a:r>
            <a:endParaRPr lang="ru-RU" sz="2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01108356"/>
              </p:ext>
            </p:extLst>
          </p:nvPr>
        </p:nvGraphicFramePr>
        <p:xfrm>
          <a:off x="6203728" y="3846762"/>
          <a:ext cx="4384834" cy="4078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7425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7599" y="178844"/>
            <a:ext cx="544694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Общие выводы </a:t>
            </a:r>
          </a:p>
          <a:p>
            <a:pPr algn="ctr">
              <a:defRPr/>
            </a:pPr>
            <a:r>
              <a:rPr lang="ru-RU" sz="4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анкетирования</a:t>
            </a:r>
            <a:endParaRPr lang="ru-RU" sz="44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820682"/>
            <a:ext cx="7145655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Ответить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вопросы анкетирования не смогли. Их возраст и знания на данный момент малы.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814279"/>
            <a:ext cx="8628061" cy="19364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Смогла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только половина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учащихся.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Уровень знаний в таком возрасте гораздо выше уровня детей 2 класса. Поэтому трудность возникла только у половины учеников.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&amp;Pcy;&amp;iecy;&amp;rcy;&amp;vcy;&amp;ycy;&amp;jcy; &amp;rcy;&amp;acy;&amp;zcy; - &amp;vcy; &amp;pcy;&amp;iecy;&amp;rcy;&amp;vcy;&amp;ycy;&amp;jcy; &amp;kcy;&amp;lcy;&amp;acy;&amp;scy;&amp;scy;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158" y="181672"/>
            <a:ext cx="1483489" cy="207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&amp;Ocy;&amp;tcy;&amp;vcy;&amp;iecy;&amp;tcy;&amp;ycy;@Mail.Ru: &amp;CHcy;&amp;tcy;&amp;ocy; &amp;mcy;&amp;ocy;&amp;zhcy;&amp;ncy;&amp;ocy; &amp;ocy;&amp;dcy;&amp;iecy;&amp;tcy;&amp;softcy; &amp;vcy; &amp;shcy;&amp;kcy;&amp;ocy;&amp;lcy;&amp;ucy;?)&amp;iecy;&amp;scy;&amp;lcy;&amp;icy; &amp;mcy;&amp;ocy;&amp;zhcy;&amp;ncy;&amp;ocy; &amp;scy; &amp;fcy;&amp;ocy;&amp;tcy;&amp;ocy; (&amp;Vcy;&amp;iecy;&amp;scy;&amp;iecy;&amp;ncy;&amp;ncy;&amp;icy;&amp;jcy; &amp;vcy;&amp;ycy;&amp;bcy;&amp;ocy;&amp;rcy;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1" t="-644" r="19139" b="1449"/>
          <a:stretch/>
        </p:blipFill>
        <p:spPr bwMode="auto">
          <a:xfrm>
            <a:off x="7939755" y="1891599"/>
            <a:ext cx="958882" cy="3005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ыгнутая вправо стрелка 8"/>
          <p:cNvSpPr/>
          <p:nvPr/>
        </p:nvSpPr>
        <p:spPr>
          <a:xfrm>
            <a:off x="7325981" y="1761152"/>
            <a:ext cx="582791" cy="1948815"/>
          </a:xfrm>
          <a:prstGeom prst="curvedLef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8659042" y="3709967"/>
            <a:ext cx="582791" cy="1948815"/>
          </a:xfrm>
          <a:prstGeom prst="curvedLef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02" name="Picture 6" descr="&amp;Ecy;&amp;kcy;&amp;scy;&amp;pcy;&amp;iecy;&amp;rcy;&amp;tcy;&amp;ycy; &amp;pcy;&amp;rcy;&amp;ocy;&amp;gcy;&amp;ncy;&amp;ocy;&amp;zcy;&amp;icy;&amp;rcy;&amp;ucy;&amp;yucy;&amp;tcy; &amp;scy;&amp;iecy;&amp;rcy;&amp;softcy;&amp;iecy;&amp;zcy;&amp;ncy;&amp;ycy;&amp;jcy; &amp;rcy;&amp;ocy;&amp;scy;&amp;tcy; &amp;tscy;&amp;iecy;&amp;ncy; &amp;ncy;&amp;acy; &amp;ncy;&amp;iecy;&amp;dcy;&amp;vcy;&amp;icy;&amp;zhcy;&amp;icy;&amp;mcy;&amp;ocy;&amp;scy;&amp;tcy;&amp;softcy; &amp;vcy; &amp;Vcy;&amp;iecy;&amp;lcy;&amp;icy;&amp;kcy;&amp;ocy;&amp;bcy;&amp;rcy;&amp;icy;&amp;tcy;&amp;acy;&amp;ncy;&amp;icy;&amp;icy; - &amp;Rcy;&amp;acy;&amp;mcy;&amp;bcy;&amp;lcy;&amp;iecy;&amp;rcy;-&amp;Ncy;&amp;ocy;&amp;vcy;&amp;ocy;&amp;scy;&amp;tcy;&amp;icy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32" t="6156" r="5075" b="13417"/>
          <a:stretch/>
        </p:blipFill>
        <p:spPr bwMode="auto">
          <a:xfrm>
            <a:off x="9277775" y="4672266"/>
            <a:ext cx="1448917" cy="266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13375" y="7098563"/>
            <a:ext cx="5413375" cy="1014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справились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вопросами анкеты. 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5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c.pics.livejournal.com/csso_dsmpto/27482759/241704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26750" cy="818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94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11067" y="487968"/>
            <a:ext cx="39342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0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60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102415"/>
            <a:ext cx="10739069" cy="332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изучив французские лексические заимствования в сфере кулинарии, </a:t>
            </a:r>
          </a:p>
          <a:p>
            <a:pPr algn="ctr">
              <a:lnSpc>
                <a:spcPct val="150000"/>
              </a:lnSpc>
            </a:pPr>
            <a:r>
              <a:rPr lang="ru-RU" sz="36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показать вклад французского языка в </a:t>
            </a:r>
          </a:p>
          <a:p>
            <a:pPr algn="ctr">
              <a:lnSpc>
                <a:spcPct val="150000"/>
              </a:lnSpc>
            </a:pPr>
            <a:r>
              <a:rPr lang="ru-RU" sz="36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обогащение русского языка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79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367" y="1672976"/>
            <a:ext cx="1024729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Изучить литературу по данной теме.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2.Выяснить какие из привычных для россиян десертов имеют французское происхождение.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3.Изучить историю возникновения французских десертов и пути их проникновения в русскую культуру. 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4.Провести анкетирование среди трёх поколений людей по теме исследования.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Создать франко-русский словарь десертов.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Создать книгу рецептов французских десертов для использования на домашней кухне.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227" y="305684"/>
            <a:ext cx="10373094" cy="104644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cap="all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Исследовательские </a:t>
            </a:r>
            <a:r>
              <a:rPr lang="ru-RU" sz="4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4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58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" y="5497960"/>
            <a:ext cx="2505566" cy="1815736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" y="169168"/>
            <a:ext cx="2452936" cy="1840172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6719" y="5413375"/>
            <a:ext cx="3890863" cy="2563835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452915" y="1945417"/>
            <a:ext cx="5497997" cy="38090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262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Заимствование</a:t>
            </a:r>
            <a:r>
              <a:rPr lang="ru-RU" sz="3315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315" i="1" dirty="0">
                <a:latin typeface="Times New Roman" pitchFamily="18" charset="0"/>
                <a:cs typeface="Times New Roman" pitchFamily="18" charset="0"/>
              </a:rPr>
              <a:t>процесс, в  результате которого в языке появляются и закрепляются иноязычные слова, т.е. слова других языков, часто употребляемые в родном 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647" y="0"/>
            <a:ext cx="2622103" cy="262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Стрелка влево 15"/>
          <p:cNvSpPr/>
          <p:nvPr/>
        </p:nvSpPr>
        <p:spPr>
          <a:xfrm rot="2015009">
            <a:off x="8033600" y="4828807"/>
            <a:ext cx="1607096" cy="169168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131"/>
          </a:p>
        </p:txBody>
      </p:sp>
      <p:sp>
        <p:nvSpPr>
          <p:cNvPr id="18" name="Стрелка влево 17"/>
          <p:cNvSpPr/>
          <p:nvPr/>
        </p:nvSpPr>
        <p:spPr>
          <a:xfrm rot="13553675">
            <a:off x="827045" y="2592029"/>
            <a:ext cx="1607095" cy="156011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131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8824" y="3045023"/>
            <a:ext cx="1061998" cy="169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Стрелка влево 19"/>
          <p:cNvSpPr/>
          <p:nvPr/>
        </p:nvSpPr>
        <p:spPr>
          <a:xfrm rot="8058200">
            <a:off x="816706" y="4700051"/>
            <a:ext cx="1607096" cy="169168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131"/>
          </a:p>
        </p:txBody>
      </p:sp>
      <p:sp>
        <p:nvSpPr>
          <p:cNvPr id="21" name="Стрелка влево 20"/>
          <p:cNvSpPr/>
          <p:nvPr/>
        </p:nvSpPr>
        <p:spPr>
          <a:xfrm rot="19450288">
            <a:off x="8016683" y="2738642"/>
            <a:ext cx="1607095" cy="169168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131" dirty="0">
              <a:ln>
                <a:solidFill>
                  <a:srgbClr val="7030A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53" y="3129608"/>
            <a:ext cx="1127786" cy="169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" t="22501" r="5937" b="27499"/>
          <a:stretch>
            <a:fillRect/>
          </a:stretch>
        </p:blipFill>
        <p:spPr bwMode="auto">
          <a:xfrm>
            <a:off x="2706687" y="6343799"/>
            <a:ext cx="3843873" cy="156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448" y="169168"/>
            <a:ext cx="2531880" cy="180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трелка влево 14"/>
          <p:cNvSpPr/>
          <p:nvPr/>
        </p:nvSpPr>
        <p:spPr>
          <a:xfrm rot="10800000">
            <a:off x="1565744" y="3637112"/>
            <a:ext cx="539457" cy="204881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131"/>
          </a:p>
        </p:txBody>
      </p:sp>
      <p:sp>
        <p:nvSpPr>
          <p:cNvPr id="17" name="Стрелка влево 16"/>
          <p:cNvSpPr/>
          <p:nvPr/>
        </p:nvSpPr>
        <p:spPr>
          <a:xfrm rot="5400000">
            <a:off x="4525245" y="5963172"/>
            <a:ext cx="422919" cy="169168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131"/>
          </a:p>
        </p:txBody>
      </p:sp>
      <p:sp>
        <p:nvSpPr>
          <p:cNvPr id="19" name="Стрелка влево 18"/>
          <p:cNvSpPr/>
          <p:nvPr/>
        </p:nvSpPr>
        <p:spPr>
          <a:xfrm>
            <a:off x="8204647" y="3806280"/>
            <a:ext cx="539457" cy="204881"/>
          </a:xfrm>
          <a:prstGeom prst="leftArrow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131"/>
          </a:p>
        </p:txBody>
      </p:sp>
    </p:spTree>
    <p:extLst>
      <p:ext uri="{BB962C8B-B14F-4D97-AF65-F5344CB8AC3E}">
        <p14:creationId xmlns:p14="http://schemas.microsoft.com/office/powerpoint/2010/main" val="32434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ovember, 2011 &amp;Mcy;&amp;ocy;&amp;iocy; &amp;Icy;&amp;vcy;&amp;acy;&amp;ncy;&amp;ocy;&amp;vcy;&amp;ocy; - Part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8" r="4862" b="4186"/>
          <a:stretch/>
        </p:blipFill>
        <p:spPr bwMode="auto">
          <a:xfrm>
            <a:off x="275394" y="498030"/>
            <a:ext cx="6691620" cy="6820853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32693" y="1637788"/>
            <a:ext cx="35263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Изысканная, великолепная, роскошная – каких только ярких эпитетов не используют по отношению к французской кухне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78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3472" y="3285891"/>
            <a:ext cx="4929222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РУССКАЯ КУХНЯ</a:t>
            </a:r>
            <a:endParaRPr lang="ru-RU" sz="44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&amp;Ncy;&amp;ocy;&amp;yacy;&amp;bcy;&amp;rcy;&amp;softcy; 2012 &amp;Vcy;&amp;kcy;&amp;ucy;&amp;scy;&amp;ncy;&amp;ycy;&amp;iecy; &amp;rcy;&amp;iecy;&amp;tscy;&amp;iecy;&amp;pcy;&amp;tcy;&amp;y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55" y="216362"/>
            <a:ext cx="3132238" cy="301980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&amp;Bcy;&amp;lcy;&amp;yucy;&amp;dcy;&amp;ocy; &amp;icy;&amp;zcy; &amp;scy;&amp;mcy;&amp;iecy;&amp;tcy;&amp;acy;&amp;ncy;&amp;ycy; &amp;icy; &amp;zhcy;&amp;iecy;&amp;lcy;&amp;acy;&amp;tcy;&amp;icy;&amp;ncy;&amp;acy; &quot; &amp;Vcy;&amp;kcy;&amp;ucy;&amp;scy;&amp;ncy;&amp;ycy;&amp;iecy; &amp;icy; &amp;pcy;&amp;rcy;&amp;ocy;&amp;scy;&amp;tcy;&amp;ycy;&amp;iecy; &amp;rcy;&amp;iecy;&amp;tscy;&amp;iecy;&amp;pcy;&amp;tcy;&amp;ycy; &amp;scy; &amp;Fcy;&amp;ocy;&amp;tcy;&amp;ocy;. &amp;Ncy;&amp;ocy;&amp;vcy;&amp;ycy;&amp;iecy; &amp;fcy;&amp;ocy;&amp;tcy;&amp;ocy; &amp;rcy;&amp;iecy;&amp;tscy;&amp;iecy;&amp;pcy;&amp;tcy;&amp;ycy;. &amp;Rcy;&amp;iecy;&amp;tscy;&amp;iecy;&amp;pcy;&amp;tcy;&amp;ycy; &amp;Scy;&amp;acy;&amp;lcy;&amp;acy;&amp;tcy;&amp;ocy;&amp;vcy;, &amp;Rcy;&amp;iecy;&amp;tscy;&amp;iecy;&amp;pcy;&amp;tcy;&amp;ycy; &amp;Scy;&amp;ucy;&amp;pcy;&amp;ocy;&amp;vcy;, &amp;Rcy;&amp;iecy;&amp;tscy;&amp;iecy;&amp;pcy;&amp;tcy; &amp;tcy;&amp;ocy;&amp;rcy;&amp;tcy;&amp;o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362" y="193269"/>
            <a:ext cx="2169162" cy="3062783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147" y="4879665"/>
            <a:ext cx="2779595" cy="301692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4102" name="Picture 6" descr="&amp;bcy;&amp;iecy;&amp;zcy;&amp;iecy; &amp;vcy;&amp;scy;&amp;iecy; &amp;bcy;&amp;ucy;&amp;dcy;&amp;iecy; &amp;dcy;&amp;ocy;&amp;bcy;&amp;rcy;&amp;iecy; &quot; &amp;Vcy;&amp;icy;&amp;dcy;&amp;iecy;&amp;ocy; &amp;rcy;&amp;iecy;&amp;tscy;&amp;iecy;&amp;pcy;&amp;tcy;&amp;ycy;, &amp;rcy;&amp;iecy;&amp;tscy;&amp;iecy;&amp;pcy;&amp;tcy;&amp;ycy; &amp;pcy;&amp;iecy;&amp;rcy;&amp;vcy;&amp;ycy;&amp;khcy; &amp;bcy;&amp;lcy;&amp;yucy;&amp;dcy;, &amp;rcy;&amp;iecy;&amp;tscy;&amp;iecy;&amp;pcy;&amp;tcy;&amp;ycy; &amp;vcy;&amp;tcy;&amp;ocy;&amp;rcy;&amp;ycy;&amp;khcy; &amp;bcy;&amp;lcy;&amp;yucy;&amp;dcy;, &amp;rcy;&amp;iecy;&amp;tscy;&amp;iecy;&amp;pcy;&amp;tcy;&amp;ycy; &amp;scy;&amp;ucy;&amp;pcy;&amp;ocy;&amp;vcy;, &amp;rcy;&amp;iecy;&amp;tscy;&amp;iecy;&amp;pcy;&amp;tcy;&amp;ycy; &amp;zcy;&amp;acy;&amp;kcy;&amp;ucy;&amp;scy;&amp;ocy;&amp;kcy;, &amp;rcy;&amp;iecy;&amp;tscy;&amp;iecy;&amp;pcy;&amp;tcy;&amp;ycy; &amp;bcy;&amp;ucy;&amp;tcy;&amp;iecy;&amp;rcy;&amp;bcy;&amp;rcy;&amp;ocy;&amp;d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013" y="193268"/>
            <a:ext cx="3382929" cy="300404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&amp;Ncy;&amp;iecy;&amp;dcy;&amp;iecy;&amp;tcy;&amp;scy;&amp;kcy;&amp;icy;&amp;iecy; &amp;kcy;&amp;ocy;&amp;ncy;&amp;fcy;&amp;iecy;&amp;tcy;&amp;kcy;&amp;icy; &amp;scy; &amp;acy;&amp;lcy;&amp;kcy;&amp;ocy;&amp;gcy;&amp;ocy;&amp;lcy;&amp;iecy;&amp;m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54" y="4879664"/>
            <a:ext cx="3633428" cy="301692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&amp;Pcy;&amp;Rcy;&amp;Ocy;&amp;Dcy;&amp;Icy;&amp;Mcy;&amp;Pcy;&amp;IEcy;&amp;Kcy;&amp;Scy; - &amp;pcy;&amp;icy;&amp;rcy;&amp;ocy;&amp;zhcy;&amp;ncy;&amp;ocy;&amp;iecy; &amp;Acy;&amp;ncy;&amp;tcy;&amp;icy;&amp;lcy;&amp;softcy;&amp;scy;&amp;kcy;&amp;ocy;&amp;iecy; &amp;bcy;&amp;acy;&amp;ncy;&amp;acy;&amp;ncy;&amp;ocy;&amp;vcy;&amp;ocy;-&amp;kcy;&amp;acy;&amp;rcy;&amp;acy;&amp;mcy;&amp;iecy;&amp;lcy;&amp;softcy;&amp;ncy;&amp;ocy;&amp;iecy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012" y="4840812"/>
            <a:ext cx="3148526" cy="306981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1753934" y="3256051"/>
            <a:ext cx="1150992" cy="490005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39640" y="3197310"/>
            <a:ext cx="344594" cy="181824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7834145" y="4312859"/>
            <a:ext cx="1521386" cy="519459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7812694" y="3256050"/>
            <a:ext cx="1542837" cy="566804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572730" y="4390139"/>
            <a:ext cx="1332196" cy="489526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6735337" y="4639198"/>
            <a:ext cx="402539" cy="186487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7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e Crillon 4*, &amp;Pcy;&amp;acy;&amp;rcy;&amp;icy;&amp;zhcy;, &amp;Fcy;&amp;rcy;&amp;acy;&amp;ncy;&amp;tscy;&amp;icy;&amp;yacy;. &amp;Ocy;&amp;tcy;&amp;zcy;&amp;ycy;&amp;vcy;&amp;ycy;, &amp;Fcy;&amp;ocy;&amp;tcy;&amp;ocy;, &amp;Vcy;&amp;icy;&amp;dcy;&amp;iecy;&amp;ocy; &amp;tcy;&amp;ucy;&amp;rcy;&amp;icy;&amp;scy;&amp;tcy;&amp;ocy;&amp;vcy;.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" y="572750"/>
            <a:ext cx="7119657" cy="665984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76676" y="572750"/>
            <a:ext cx="345007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Десерт 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ctr"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 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фр.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fr-FR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dessert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</a:p>
          <a:p>
            <a:pPr indent="540385" algn="ctr"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завершающее блюдо стола, предназначенное для получения приятных вкусовых ощущений в конце обеда или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ужина</a:t>
            </a:r>
            <a:endParaRPr lang="ru-RU" sz="32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86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361" y="273873"/>
            <a:ext cx="104827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Способы образования </a:t>
            </a:r>
            <a:r>
              <a:rPr lang="ru-RU" sz="4400" b="1" cap="all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названий</a:t>
            </a:r>
            <a:endParaRPr lang="ru-RU" sz="4400" b="1" cap="all" dirty="0" smtClean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французских десертов</a:t>
            </a:r>
            <a:endParaRPr lang="ru-RU" sz="44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4010" y="5310562"/>
            <a:ext cx="103935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Курорт </a:t>
            </a:r>
            <a:r>
              <a:rPr lang="fr-FR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Plombières-les-Bains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пломбир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plombières)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/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5990017" y="5477126"/>
            <a:ext cx="544598" cy="35926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343100" y="3431275"/>
            <a:ext cx="10434460" cy="584775"/>
            <a:chOff x="343100" y="3431275"/>
            <a:chExt cx="10434460" cy="584775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343100" y="3431275"/>
              <a:ext cx="1043446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3. </a:t>
              </a:r>
              <a:r>
                <a:rPr lang="en-US" sz="32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fr-FR" sz="32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elé </a:t>
              </a:r>
              <a:r>
                <a:rPr lang="ru-RU" sz="32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(прилагательное)</a:t>
              </a:r>
              <a:r>
                <a:rPr lang="fr-FR" sz="3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32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  </a:t>
              </a:r>
              <a:r>
                <a:rPr lang="fr-FR" sz="3200" b="1" dirty="0" smtClean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gelée</a:t>
              </a:r>
              <a:r>
                <a:rPr lang="ru-RU" sz="32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(существительное)</a:t>
              </a:r>
              <a:endParaRPr lang="ru-RU" sz="3200" b="1" dirty="0"/>
            </a:p>
          </p:txBody>
        </p:sp>
        <p:sp>
          <p:nvSpPr>
            <p:cNvPr id="13" name="Штриховая стрелка вправо 12"/>
            <p:cNvSpPr/>
            <p:nvPr/>
          </p:nvSpPr>
          <p:spPr>
            <a:xfrm>
              <a:off x="5172249" y="3615821"/>
              <a:ext cx="647056" cy="359262"/>
            </a:xfrm>
            <a:prstGeom prst="striped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343103" y="2535855"/>
            <a:ext cx="4471752" cy="584775"/>
            <a:chOff x="343103" y="2535855"/>
            <a:chExt cx="4471752" cy="584775"/>
          </a:xfrm>
        </p:grpSpPr>
        <p:sp>
          <p:nvSpPr>
            <p:cNvPr id="5" name="TextBox 4"/>
            <p:cNvSpPr txBox="1"/>
            <p:nvPr/>
          </p:nvSpPr>
          <p:spPr>
            <a:xfrm>
              <a:off x="343103" y="2535855"/>
              <a:ext cx="44717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 </a:t>
              </a:r>
              <a:r>
                <a:rPr lang="en-US" sz="3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Orange </a:t>
              </a:r>
              <a:r>
                <a:rPr lang="ru-RU" sz="3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  <a:r>
                <a:rPr lang="en-US" sz="3200" b="1" dirty="0" err="1" smtClean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ade</a:t>
              </a:r>
              <a:endParaRPr lang="ru-RU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Плюс 13"/>
            <p:cNvSpPr/>
            <p:nvPr/>
          </p:nvSpPr>
          <p:spPr>
            <a:xfrm>
              <a:off x="2256781" y="2656483"/>
              <a:ext cx="443673" cy="428110"/>
            </a:xfrm>
            <a:prstGeom prst="mathPlu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Минус 15"/>
          <p:cNvSpPr/>
          <p:nvPr/>
        </p:nvSpPr>
        <p:spPr>
          <a:xfrm rot="1913046">
            <a:off x="3065480" y="2526362"/>
            <a:ext cx="383131" cy="237079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Минус 16"/>
          <p:cNvSpPr/>
          <p:nvPr/>
        </p:nvSpPr>
        <p:spPr>
          <a:xfrm rot="8749546">
            <a:off x="2840206" y="2526361"/>
            <a:ext cx="383131" cy="237079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43099" y="6306848"/>
            <a:ext cx="99670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В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честь человека    </a:t>
            </a:r>
            <a:r>
              <a:rPr lang="ru-RU" sz="32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саварен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4010" y="7303131"/>
            <a:ext cx="99670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П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имени   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шарлот(ка)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3099" y="4257175"/>
            <a:ext cx="99670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признаку сходства    </a:t>
            </a:r>
            <a:r>
              <a:rPr lang="fr-FR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rouler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рулет (</a:t>
            </a:r>
            <a:r>
              <a:rPr lang="fr-FR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roulette</a:t>
            </a:r>
            <a:r>
              <a:rPr lang="fr-FR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Штриховая стрелка вправо 20"/>
          <p:cNvSpPr/>
          <p:nvPr/>
        </p:nvSpPr>
        <p:spPr>
          <a:xfrm>
            <a:off x="6423103" y="4410323"/>
            <a:ext cx="517088" cy="35926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4162961" y="2554352"/>
            <a:ext cx="2622834" cy="584775"/>
            <a:chOff x="4162961" y="2554352"/>
            <a:chExt cx="2622834" cy="584775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4162961" y="2554352"/>
              <a:ext cx="262283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2. </a:t>
              </a:r>
              <a:r>
                <a:rPr lang="fr-FR" sz="32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bien  </a:t>
              </a:r>
              <a:r>
                <a:rPr lang="ru-RU" sz="32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fr-FR" sz="3200" b="1" dirty="0" smtClean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cuit</a:t>
              </a:r>
              <a:endParaRPr lang="ru-RU" sz="32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22" name="Плюс 21"/>
            <p:cNvSpPr/>
            <p:nvPr/>
          </p:nvSpPr>
          <p:spPr>
            <a:xfrm>
              <a:off x="5474378" y="2665978"/>
              <a:ext cx="443673" cy="428110"/>
            </a:xfrm>
            <a:prstGeom prst="mathPlu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9894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321" y="273873"/>
            <a:ext cx="947368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ОСВОЕНИЕ РУССКИМ ЯЗЫКОМ </a:t>
            </a:r>
          </a:p>
          <a:p>
            <a:pPr algn="ctr">
              <a:defRPr/>
            </a:pPr>
            <a:r>
              <a:rPr lang="ru-RU" sz="4400" b="1" cap="all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французских </a:t>
            </a:r>
            <a:r>
              <a:rPr lang="ru-RU" sz="4400" b="1" cap="all" dirty="0" err="1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ТЕРМИНов</a:t>
            </a:r>
            <a:endParaRPr lang="ru-RU" sz="4400" b="1" cap="all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6749" y="2197309"/>
            <a:ext cx="8051442" cy="4834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сохранилось ударение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sz="3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→ м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ню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FR" sz="3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om</a:t>
            </a: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pote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→ ко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baise</a:t>
            </a:r>
            <a:r>
              <a:rPr lang="fr-FR" sz="3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→ безе     </a:t>
            </a: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desser</a:t>
            </a:r>
            <a:r>
              <a:rPr lang="fr-FR" sz="32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десер</a:t>
            </a:r>
            <a:r>
              <a:rPr lang="fr-FR" sz="3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sz="32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28600" algn="l"/>
                <a:tab pos="900430" algn="l"/>
              </a:tabLst>
            </a:pP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sala</a:t>
            </a:r>
            <a:r>
              <a:rPr lang="fr-FR" sz="32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 сала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sz="32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342900" algn="l"/>
              </a:tabLst>
            </a:pP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fr-FR" sz="3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ert → 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ерт</a:t>
            </a: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mou</a:t>
            </a:r>
            <a:r>
              <a:rPr lang="fr-FR" sz="3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 → 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342900" algn="l"/>
              </a:tabLs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изменение рода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342900" algn="l"/>
              </a:tabLst>
            </a:pPr>
            <a:r>
              <a:rPr lang="fr-FR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garnir(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глагол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→ гарнир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существительное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342900" algn="l"/>
              </a:tabLst>
            </a:pPr>
            <a:r>
              <a:rPr lang="fr-FR" sz="3200" i="1" dirty="0" smtClean="0">
                <a:solidFill>
                  <a:srgbClr val="25252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truff</a:t>
            </a:r>
            <a:r>
              <a:rPr lang="fr-FR" sz="32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fr-FR" sz="3200" i="1" dirty="0" smtClean="0">
                <a:solidFill>
                  <a:srgbClr val="25252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u-RU" sz="3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трюф</a:t>
            </a:r>
            <a:r>
              <a:rPr lang="ru-RU" sz="32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ель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8937" y="3955657"/>
            <a:ext cx="194423" cy="2287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5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358</Words>
  <Application>Microsoft Office PowerPoint</Application>
  <PresentationFormat>B4 (ISO) (250x353 мм)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Крош</dc:creator>
  <cp:lastModifiedBy>Учитель</cp:lastModifiedBy>
  <cp:revision>53</cp:revision>
  <dcterms:created xsi:type="dcterms:W3CDTF">2015-02-24T14:25:31Z</dcterms:created>
  <dcterms:modified xsi:type="dcterms:W3CDTF">2015-03-16T11:10:27Z</dcterms:modified>
</cp:coreProperties>
</file>